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Instrument Sans Medium"/>
      <p:regular r:id="rId12"/>
    </p:embeddedFont>
    <p:embeddedFont>
      <p:font typeface="Instrument Sans Medium"/>
      <p:regular r:id="rId13"/>
    </p:embeddedFont>
    <p:embeddedFont>
      <p:font typeface="Instrument Sans Medium"/>
      <p:regular r:id="rId14"/>
    </p:embeddedFont>
    <p:embeddedFont>
      <p:font typeface="Instrument Sans Medium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Toco Sales Analysis: Unpacking Performance &amp; Future Growth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391" y="822722"/>
            <a:ext cx="7770019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Performance Overview: Q1-Q3 2023 Trends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73391" y="2098715"/>
            <a:ext cx="7770019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look at Toco's sales trajectory over the first three quarters of 2023 reveals both impressive gains and areas ripe for improvement. Understanding these trends is crucial for strategic planning.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320552" y="3261717"/>
            <a:ext cx="22860" cy="4145161"/>
          </a:xfrm>
          <a:prstGeom prst="roundRect">
            <a:avLst>
              <a:gd name="adj" fmla="val 128816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6297692" y="3471029"/>
            <a:ext cx="392549" cy="22860"/>
          </a:xfrm>
          <a:prstGeom prst="roundRect">
            <a:avLst>
              <a:gd name="adj" fmla="val 128816"/>
            </a:avLst>
          </a:prstGeom>
          <a:solidFill>
            <a:srgbClr val="5C5C61"/>
          </a:solidFill>
          <a:ln/>
        </p:spPr>
      </p:sp>
      <p:sp>
        <p:nvSpPr>
          <p:cNvPr id="7" name="Shape 4"/>
          <p:cNvSpPr/>
          <p:nvPr/>
        </p:nvSpPr>
        <p:spPr>
          <a:xfrm>
            <a:off x="6246971" y="3408878"/>
            <a:ext cx="147161" cy="147161"/>
          </a:xfrm>
          <a:prstGeom prst="roundRect">
            <a:avLst>
              <a:gd name="adj" fmla="val 310680"/>
            </a:avLst>
          </a:prstGeom>
          <a:solidFill>
            <a:srgbClr val="FDC4C4"/>
          </a:solidFill>
          <a:ln/>
        </p:spPr>
      </p:sp>
      <p:sp>
        <p:nvSpPr>
          <p:cNvPr id="8" name="Text 5"/>
          <p:cNvSpPr/>
          <p:nvPr/>
        </p:nvSpPr>
        <p:spPr>
          <a:xfrm>
            <a:off x="7105888" y="3329107"/>
            <a:ext cx="245387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Q1: Strong Start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105888" y="3753564"/>
            <a:ext cx="6837521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momentum driven by new product launches and aggressive marketing campaigns. Exceeded revenue targets by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15%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297692" y="4983599"/>
            <a:ext cx="392549" cy="22860"/>
          </a:xfrm>
          <a:prstGeom prst="roundRect">
            <a:avLst>
              <a:gd name="adj" fmla="val 128816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6246971" y="4921448"/>
            <a:ext cx="147161" cy="147161"/>
          </a:xfrm>
          <a:prstGeom prst="roundRect">
            <a:avLst>
              <a:gd name="adj" fmla="val 310680"/>
            </a:avLst>
          </a:prstGeom>
          <a:solidFill>
            <a:srgbClr val="FDC4C4"/>
          </a:solidFill>
          <a:ln/>
        </p:spPr>
      </p:sp>
      <p:sp>
        <p:nvSpPr>
          <p:cNvPr id="12" name="Text 9"/>
          <p:cNvSpPr/>
          <p:nvPr/>
        </p:nvSpPr>
        <p:spPr>
          <a:xfrm>
            <a:off x="7105888" y="4841677"/>
            <a:ext cx="245387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Q2: Steady Growth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105888" y="5266134"/>
            <a:ext cx="6837521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Maintained positive trajectory, with a focus on customer retention and subscription model expansion. Saw a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10% increase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recurring revenue.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297692" y="6496169"/>
            <a:ext cx="392549" cy="22860"/>
          </a:xfrm>
          <a:prstGeom prst="roundRect">
            <a:avLst>
              <a:gd name="adj" fmla="val 128816"/>
            </a:avLst>
          </a:prstGeom>
          <a:solidFill>
            <a:srgbClr val="5C5C61"/>
          </a:solidFill>
          <a:ln/>
        </p:spPr>
      </p:sp>
      <p:sp>
        <p:nvSpPr>
          <p:cNvPr id="15" name="Shape 12"/>
          <p:cNvSpPr/>
          <p:nvPr/>
        </p:nvSpPr>
        <p:spPr>
          <a:xfrm>
            <a:off x="6246971" y="6434018"/>
            <a:ext cx="147161" cy="147161"/>
          </a:xfrm>
          <a:prstGeom prst="roundRect">
            <a:avLst>
              <a:gd name="adj" fmla="val 310680"/>
            </a:avLst>
          </a:prstGeom>
          <a:solidFill>
            <a:srgbClr val="FDC4C4"/>
          </a:solidFill>
          <a:ln/>
        </p:spPr>
      </p:sp>
      <p:sp>
        <p:nvSpPr>
          <p:cNvPr id="16" name="Text 13"/>
          <p:cNvSpPr/>
          <p:nvPr/>
        </p:nvSpPr>
        <p:spPr>
          <a:xfrm>
            <a:off x="7105888" y="6354247"/>
            <a:ext cx="272248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Q3: Market Fluctuations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7105888" y="6778704"/>
            <a:ext cx="6837521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Faced unexpected market shifts and increased competition, leading to a slight dip below projections. Ended with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5% growth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year-over-year.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3971" y="445889"/>
            <a:ext cx="8008858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Drivers &amp; Challenges: What's Moving the Needle (or Not)?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6053971" y="1499949"/>
            <a:ext cx="8008858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the factors influencing our sales performance is critical. We analyze both the positive catalysts and the obstacles hindering our growth.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053971" y="2363391"/>
            <a:ext cx="253245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Drivers of Success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053971" y="2849761"/>
            <a:ext cx="364808" cy="364808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4752" y="2910542"/>
            <a:ext cx="243245" cy="2432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80942" y="2905482"/>
            <a:ext cx="221801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Innovative Product Line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580942" y="3321010"/>
            <a:ext cx="3279696" cy="778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cutting-edge products continue to attract new customers and drive repeat business.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6053971" y="4423648"/>
            <a:ext cx="364808" cy="364808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4752" y="4484430"/>
            <a:ext cx="243245" cy="2432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580942" y="4479369"/>
            <a:ext cx="2027039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Loyalty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6580942" y="4894897"/>
            <a:ext cx="3279696" cy="778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satisfaction rates translate to strong retention and valuable word-of-mouth referrals.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6053971" y="5997535"/>
            <a:ext cx="364808" cy="364808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4752" y="6058317"/>
            <a:ext cx="243245" cy="24324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580942" y="6053257"/>
            <a:ext cx="2027039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Effective Marketing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6580942" y="6468785"/>
            <a:ext cx="3279696" cy="778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campaigns and digital presence have significantly boosted brand awareness.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10263783" y="2363391"/>
            <a:ext cx="246554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Persistent Challenges</a:t>
            </a:r>
            <a:endParaRPr lang="en-US" sz="1900" dirty="0"/>
          </a:p>
        </p:txBody>
      </p:sp>
      <p:sp>
        <p:nvSpPr>
          <p:cNvPr id="19" name="Shape 13"/>
          <p:cNvSpPr/>
          <p:nvPr/>
        </p:nvSpPr>
        <p:spPr>
          <a:xfrm>
            <a:off x="10263783" y="2849761"/>
            <a:ext cx="3806666" cy="1304449"/>
          </a:xfrm>
          <a:prstGeom prst="roundRect">
            <a:avLst>
              <a:gd name="adj" fmla="val 8412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0240923" y="2849761"/>
            <a:ext cx="91440" cy="1304449"/>
          </a:xfrm>
          <a:prstGeom prst="roundRect">
            <a:avLst>
              <a:gd name="adj" fmla="val 26603"/>
            </a:avLst>
          </a:prstGeom>
          <a:solidFill>
            <a:srgbClr val="FDC4C4"/>
          </a:solidFill>
          <a:ln/>
        </p:spPr>
      </p:sp>
      <p:sp>
        <p:nvSpPr>
          <p:cNvPr id="21" name="Text 15"/>
          <p:cNvSpPr/>
          <p:nvPr/>
        </p:nvSpPr>
        <p:spPr>
          <a:xfrm>
            <a:off x="10517386" y="3034784"/>
            <a:ext cx="2027039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Intense Competition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10517386" y="3450312"/>
            <a:ext cx="3368040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crowded market requires constant innovation and differentiation to stand out.</a:t>
            </a:r>
            <a:endParaRPr lang="en-US" sz="1250" dirty="0"/>
          </a:p>
        </p:txBody>
      </p:sp>
      <p:sp>
        <p:nvSpPr>
          <p:cNvPr id="23" name="Shape 17"/>
          <p:cNvSpPr/>
          <p:nvPr/>
        </p:nvSpPr>
        <p:spPr>
          <a:xfrm>
            <a:off x="10263783" y="4316373"/>
            <a:ext cx="3806666" cy="1563886"/>
          </a:xfrm>
          <a:prstGeom prst="roundRect">
            <a:avLst>
              <a:gd name="adj" fmla="val 7016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0240923" y="4316373"/>
            <a:ext cx="91440" cy="1563886"/>
          </a:xfrm>
          <a:prstGeom prst="roundRect">
            <a:avLst>
              <a:gd name="adj" fmla="val 26603"/>
            </a:avLst>
          </a:prstGeom>
          <a:solidFill>
            <a:srgbClr val="FDC4C4"/>
          </a:solidFill>
          <a:ln/>
        </p:spPr>
      </p:sp>
      <p:sp>
        <p:nvSpPr>
          <p:cNvPr id="25" name="Text 19"/>
          <p:cNvSpPr/>
          <p:nvPr/>
        </p:nvSpPr>
        <p:spPr>
          <a:xfrm>
            <a:off x="10517386" y="4501396"/>
            <a:ext cx="2377440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Supply Chain Disruptions</a:t>
            </a:r>
            <a:endParaRPr lang="en-US" sz="1550" dirty="0"/>
          </a:p>
        </p:txBody>
      </p:sp>
      <p:sp>
        <p:nvSpPr>
          <p:cNvPr id="26" name="Text 20"/>
          <p:cNvSpPr/>
          <p:nvPr/>
        </p:nvSpPr>
        <p:spPr>
          <a:xfrm>
            <a:off x="10517386" y="4916924"/>
            <a:ext cx="3368040" cy="778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Unforeseen delays have occasionally impacted product availability and delivery times.</a:t>
            </a:r>
            <a:endParaRPr lang="en-US" sz="1250" dirty="0"/>
          </a:p>
        </p:txBody>
      </p:sp>
      <p:sp>
        <p:nvSpPr>
          <p:cNvPr id="27" name="Shape 21"/>
          <p:cNvSpPr/>
          <p:nvPr/>
        </p:nvSpPr>
        <p:spPr>
          <a:xfrm>
            <a:off x="10263783" y="6042422"/>
            <a:ext cx="3806666" cy="1563886"/>
          </a:xfrm>
          <a:prstGeom prst="roundRect">
            <a:avLst>
              <a:gd name="adj" fmla="val 7016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28" name="Shape 22"/>
          <p:cNvSpPr/>
          <p:nvPr/>
        </p:nvSpPr>
        <p:spPr>
          <a:xfrm>
            <a:off x="10240923" y="6042422"/>
            <a:ext cx="91440" cy="1563886"/>
          </a:xfrm>
          <a:prstGeom prst="roundRect">
            <a:avLst>
              <a:gd name="adj" fmla="val 26603"/>
            </a:avLst>
          </a:prstGeom>
          <a:solidFill>
            <a:srgbClr val="FDC4C4"/>
          </a:solidFill>
          <a:ln/>
        </p:spPr>
      </p:sp>
      <p:sp>
        <p:nvSpPr>
          <p:cNvPr id="29" name="Text 23"/>
          <p:cNvSpPr/>
          <p:nvPr/>
        </p:nvSpPr>
        <p:spPr>
          <a:xfrm>
            <a:off x="10517386" y="6227445"/>
            <a:ext cx="2098596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Economic Uncertainty</a:t>
            </a:r>
            <a:endParaRPr lang="en-US" sz="1550" dirty="0"/>
          </a:p>
        </p:txBody>
      </p:sp>
      <p:sp>
        <p:nvSpPr>
          <p:cNvPr id="30" name="Text 24"/>
          <p:cNvSpPr/>
          <p:nvPr/>
        </p:nvSpPr>
        <p:spPr>
          <a:xfrm>
            <a:off x="10517386" y="6642973"/>
            <a:ext cx="3368040" cy="778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Fluctuating economic conditions influence consumer spending habits, posing a challenge.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0949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Regional &amp; Product Deep Dive: Identifying Strengths &amp; Weaknesses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221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granular analysis of our performance across different regions and product categories reveals where we're excelling and where we need to re-strategize.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7307580" y="1131094"/>
            <a:ext cx="15240" cy="16637794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5" name="Shape 3"/>
          <p:cNvSpPr/>
          <p:nvPr/>
        </p:nvSpPr>
        <p:spPr>
          <a:xfrm>
            <a:off x="381595" y="1131094"/>
            <a:ext cx="6918365" cy="5394722"/>
          </a:xfrm>
          <a:prstGeom prst="roundRect">
            <a:avLst>
              <a:gd name="adj" fmla="val 315"/>
            </a:avLst>
          </a:prstGeom>
          <a:solidFill>
            <a:srgbClr val="434348"/>
          </a:solidFill>
          <a:ln/>
        </p:spPr>
      </p:sp>
      <p:sp>
        <p:nvSpPr>
          <p:cNvPr id="6" name="Text 4"/>
          <p:cNvSpPr/>
          <p:nvPr/>
        </p:nvSpPr>
        <p:spPr>
          <a:xfrm>
            <a:off x="4766191" y="1244441"/>
            <a:ext cx="242042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North America: Steady Growth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94943" y="1525072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Leading region with consistent sales, particularly in our </a:t>
            </a:r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product</a:t>
            </a:r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lines. Opportunities for further market penetration.</a:t>
            </a:r>
            <a:endParaRPr lang="en-US" sz="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943" y="1834039"/>
            <a:ext cx="6691670" cy="4578429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330440" y="6752630"/>
            <a:ext cx="6918365" cy="5394722"/>
          </a:xfrm>
          <a:prstGeom prst="rect">
            <a:avLst/>
          </a:prstGeom>
          <a:solidFill>
            <a:srgbClr val="434348"/>
          </a:solidFill>
          <a:ln/>
        </p:spPr>
      </p:sp>
      <p:sp>
        <p:nvSpPr>
          <p:cNvPr id="10" name="Text 7"/>
          <p:cNvSpPr/>
          <p:nvPr/>
        </p:nvSpPr>
        <p:spPr>
          <a:xfrm>
            <a:off x="7443788" y="6865977"/>
            <a:ext cx="201596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Europe: Emerging Market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443788" y="7146608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Showing promising signs, especially in new customer acquisition for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services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Requires focused investment.</a:t>
            </a:r>
            <a:endParaRPr lang="en-US" sz="8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788" y="7455575"/>
            <a:ext cx="6691670" cy="4578429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381595" y="12374166"/>
            <a:ext cx="6918365" cy="5394722"/>
          </a:xfrm>
          <a:prstGeom prst="roundRect">
            <a:avLst>
              <a:gd name="adj" fmla="val 315"/>
            </a:avLst>
          </a:prstGeom>
          <a:solidFill>
            <a:srgbClr val="434348"/>
          </a:solidFill>
          <a:ln/>
        </p:spPr>
      </p:sp>
      <p:sp>
        <p:nvSpPr>
          <p:cNvPr id="14" name="Text 10"/>
          <p:cNvSpPr/>
          <p:nvPr/>
        </p:nvSpPr>
        <p:spPr>
          <a:xfrm>
            <a:off x="5050036" y="12487513"/>
            <a:ext cx="213657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Asia-Pacific: High Potential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494943" y="12768143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untapped potential. Current sales are moderate, but </a:t>
            </a:r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entry-level products</a:t>
            </a:r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gaining traction.</a:t>
            </a:r>
            <a:endParaRPr lang="en-US" sz="8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3" y="13077111"/>
            <a:ext cx="6691670" cy="457842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96835" y="1789640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Category Performance:</a:t>
            </a:r>
            <a:endParaRPr lang="en-US" sz="8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8205371"/>
            <a:ext cx="13836729" cy="77484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431" y="464820"/>
            <a:ext cx="7963138" cy="843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Recommendations &amp; Next Steps: Strategizing for Q4 &amp; Beyond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90431" y="1561267"/>
            <a:ext cx="796313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our analysis, we propose a strategic roadmap to optimize Q4 performance and lay a strong foundation for future growth.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0431" y="2290882"/>
            <a:ext cx="674846" cy="1241941"/>
          </a:xfrm>
          <a:prstGeom prst="roundRect">
            <a:avLst>
              <a:gd name="adj" fmla="val 360008"/>
            </a:avLst>
          </a:prstGeom>
          <a:solidFill>
            <a:srgbClr val="43434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291" y="2785229"/>
            <a:ext cx="253008" cy="2530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33989" y="245959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 Q4 Sales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433989" y="2824282"/>
            <a:ext cx="711958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targeted holiday campaigns and leverage regional strengths with localized promotions in North America.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590431" y="3701534"/>
            <a:ext cx="674846" cy="1241941"/>
          </a:xfrm>
          <a:prstGeom prst="roundRect">
            <a:avLst>
              <a:gd name="adj" fmla="val 360008"/>
            </a:avLst>
          </a:prstGeom>
          <a:solidFill>
            <a:srgbClr val="434348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291" y="4195882"/>
            <a:ext cx="253008" cy="2530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33989" y="3870246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Innovate &amp; Diversify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433989" y="4234934"/>
            <a:ext cx="711958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Accelerate development of new digital services for the European market and explore partnerships in Asia-Pacific.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590431" y="5112187"/>
            <a:ext cx="674846" cy="1241941"/>
          </a:xfrm>
          <a:prstGeom prst="roundRect">
            <a:avLst>
              <a:gd name="adj" fmla="val 360008"/>
            </a:avLst>
          </a:prstGeom>
          <a:solidFill>
            <a:srgbClr val="434348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291" y="5606534"/>
            <a:ext cx="253008" cy="25300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33989" y="5280898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 Operations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1433989" y="5645587"/>
            <a:ext cx="711958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supply chain resilience and enhance customer support for improved satisfaction across all regions.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590431" y="6522839"/>
            <a:ext cx="674846" cy="1241941"/>
          </a:xfrm>
          <a:prstGeom prst="roundRect">
            <a:avLst>
              <a:gd name="adj" fmla="val 360008"/>
            </a:avLst>
          </a:prstGeom>
          <a:solidFill>
            <a:srgbClr val="434348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291" y="7017187"/>
            <a:ext cx="253008" cy="25300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433989" y="6691551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 &amp; Adapt</a:t>
            </a:r>
            <a:endParaRPr lang="en-US" sz="1650" dirty="0"/>
          </a:p>
        </p:txBody>
      </p:sp>
      <p:sp>
        <p:nvSpPr>
          <p:cNvPr id="20" name="Text 13"/>
          <p:cNvSpPr/>
          <p:nvPr/>
        </p:nvSpPr>
        <p:spPr>
          <a:xfrm>
            <a:off x="1433989" y="7056239"/>
            <a:ext cx="711958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track market trends, competitive landscape, and customer feedback to remain agile and responsive.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2025-11-19T16:39:05Z</dcterms:created>
  <dcterms:modified xsi:type="dcterms:W3CDTF">2025-11-19T16:39:05Z</dcterms:modified>
</cp:coreProperties>
</file>